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24" r:id="rId2"/>
    <p:sldId id="325" r:id="rId3"/>
    <p:sldId id="326" r:id="rId4"/>
    <p:sldId id="313" r:id="rId5"/>
    <p:sldId id="315" r:id="rId6"/>
    <p:sldId id="318" r:id="rId7"/>
    <p:sldId id="316" r:id="rId8"/>
    <p:sldId id="317" r:id="rId9"/>
    <p:sldId id="320" r:id="rId10"/>
    <p:sldId id="312" r:id="rId11"/>
    <p:sldId id="327" r:id="rId12"/>
    <p:sldId id="310" r:id="rId13"/>
    <p:sldId id="291" r:id="rId14"/>
  </p:sldIdLst>
  <p:sldSz cx="9144000" cy="6858000" type="screen4x3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60" autoAdjust="0"/>
  </p:normalViewPr>
  <p:slideViewPr>
    <p:cSldViewPr>
      <p:cViewPr>
        <p:scale>
          <a:sx n="74" d="100"/>
          <a:sy n="74" d="100"/>
        </p:scale>
        <p:origin x="-396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3228" y="84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A0A4F-9961-4B6F-BAC6-001A2413845B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8190CB-E1CF-4C21-B46E-F9E17D61A8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95128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14AD53-B1C5-44C3-81C0-8F91CE0D93AE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2C588-B25D-4A11-8D01-599202385E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76683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B2C588-B25D-4A11-8D01-599202385E7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5854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8662" y="214291"/>
            <a:ext cx="803582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                              Министерство образования </a:t>
            </a:r>
          </a:p>
          <a:p>
            <a:r>
              <a:rPr lang="ru-RU" sz="2000" dirty="0" smtClean="0"/>
              <a:t>                                    Пензенской области</a:t>
            </a:r>
          </a:p>
          <a:p>
            <a:r>
              <a:rPr lang="ru-RU" sz="2000" dirty="0" smtClean="0"/>
              <a:t>Государственное бюджетное образовательное учреждение Пензенской области для детей, нуждающихся в психолого-педагогической и медико-социальной помощи, «Центр </a:t>
            </a:r>
            <a:r>
              <a:rPr lang="ru-RU" sz="2000" dirty="0" err="1" smtClean="0"/>
              <a:t>психолого</a:t>
            </a:r>
            <a:r>
              <a:rPr lang="ru-RU" sz="2000" dirty="0" smtClean="0"/>
              <a:t> -</a:t>
            </a:r>
            <a:r>
              <a:rPr lang="ru-RU" sz="2000" dirty="0" err="1" smtClean="0"/>
              <a:t>медико</a:t>
            </a:r>
            <a:r>
              <a:rPr lang="ru-RU" sz="2000" dirty="0" smtClean="0"/>
              <a:t> -социального сопровождения детей»  </a:t>
            </a:r>
          </a:p>
          <a:p>
            <a:r>
              <a:rPr lang="ru-RU" sz="2000" dirty="0" smtClean="0"/>
              <a:t>                                 (ППМС центр Пензенской области)</a:t>
            </a:r>
          </a:p>
          <a:p>
            <a:r>
              <a:rPr lang="ru-RU" sz="2000" dirty="0" smtClean="0"/>
              <a:t>Центральная </a:t>
            </a:r>
            <a:r>
              <a:rPr lang="ru-RU" sz="2000" dirty="0" err="1" smtClean="0"/>
              <a:t>психолго-медико-педагогическая</a:t>
            </a:r>
            <a:r>
              <a:rPr lang="ru-RU" sz="2000" dirty="0" smtClean="0"/>
              <a:t> комиссия </a:t>
            </a:r>
          </a:p>
          <a:p>
            <a:r>
              <a:rPr lang="ru-RU" sz="2000" dirty="0" smtClean="0"/>
              <a:t>                                        Пензенской области</a:t>
            </a:r>
          </a:p>
          <a:p>
            <a:endParaRPr lang="ru-RU" sz="20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  <a:t/>
            </a:r>
            <a:br>
              <a:rPr lang="ru-RU" sz="2000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13318" name="TextBox 4"/>
          <p:cNvSpPr txBox="1">
            <a:spLocks noChangeArrowheads="1"/>
          </p:cNvSpPr>
          <p:nvPr/>
        </p:nvSpPr>
        <p:spPr bwMode="auto">
          <a:xfrm>
            <a:off x="3132137" y="6284059"/>
            <a:ext cx="28797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dirty="0" smtClean="0">
                <a:latin typeface="Georgia" panose="02040502050405020303" pitchFamily="18" charset="0"/>
              </a:rPr>
              <a:t>Пенза, 2014</a:t>
            </a:r>
            <a:endParaRPr lang="ru-RU" sz="1600" dirty="0">
              <a:latin typeface="Georgia" panose="02040502050405020303" pitchFamily="18" charset="0"/>
            </a:endParaRPr>
          </a:p>
        </p:txBody>
      </p:sp>
      <p:sp>
        <p:nvSpPr>
          <p:cNvPr id="13319" name="Прямоугольник 8"/>
          <p:cNvSpPr>
            <a:spLocks noChangeArrowheads="1"/>
          </p:cNvSpPr>
          <p:nvPr/>
        </p:nvSpPr>
        <p:spPr bwMode="auto">
          <a:xfrm>
            <a:off x="611560" y="2844940"/>
            <a:ext cx="796094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Порядок 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организации и осуществления деятельности психолого-медико-педагогической комиссии </a:t>
            </a:r>
            <a:endParaRPr lang="ru-RU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>ПМПК)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293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Users\Alexey\Desktop\gk_music\images\style1\colorbar.png"/>
          <p:cNvPicPr>
            <a:picLocks noChangeAspect="1" noChangeArrowheads="1"/>
          </p:cNvPicPr>
          <p:nvPr/>
        </p:nvPicPr>
        <p:blipFill>
          <a:blip r:embed="rId2" cstate="print"/>
          <a:srcRect t="-2" r="11520" b="-19997"/>
          <a:stretch>
            <a:fillRect/>
          </a:stretch>
        </p:blipFill>
        <p:spPr bwMode="auto">
          <a:xfrm>
            <a:off x="0" y="161925"/>
            <a:ext cx="9144000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627784" y="1628800"/>
            <a:ext cx="6336704" cy="49580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2400" i="1" dirty="0" smtClean="0"/>
          </a:p>
          <a:p>
            <a:endParaRPr lang="ru-RU" sz="2400" i="1" dirty="0">
              <a:latin typeface="+mj-lt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7" y="1867871"/>
            <a:ext cx="2408850" cy="499012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3" y="4842640"/>
            <a:ext cx="954391" cy="95439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15" y="4509120"/>
            <a:ext cx="1219200" cy="1219200"/>
          </a:xfrm>
          <a:prstGeom prst="rect">
            <a:avLst/>
          </a:prstGeom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2699792" y="404664"/>
            <a:ext cx="6059016" cy="10292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Адаптированная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основная образовательная программа (дошкольного, начального общего, основного общего, среднего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общего образования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627784" y="1867871"/>
            <a:ext cx="620303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нарушениями зрения,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нарушениями слуха,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нарушением опорно-двигательного аппарата,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нарушениями речи,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задержкой психического развития,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нарушениями интеллекта (умственной отсталостью)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расстройствами аутистического спектра,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 сложными дефектами (сложной структурой дефекта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10693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Users\Alexey\Desktop\gk_music\images\style1\colorbar.png"/>
          <p:cNvPicPr>
            <a:picLocks noChangeAspect="1" noChangeArrowheads="1"/>
          </p:cNvPicPr>
          <p:nvPr/>
        </p:nvPicPr>
        <p:blipFill>
          <a:blip r:embed="rId2" cstate="print"/>
          <a:srcRect t="-2" r="11520" b="-19997"/>
          <a:stretch>
            <a:fillRect/>
          </a:stretch>
        </p:blipFill>
        <p:spPr bwMode="auto">
          <a:xfrm>
            <a:off x="0" y="161925"/>
            <a:ext cx="9144000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627784" y="1628800"/>
            <a:ext cx="6336704" cy="49580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2400" i="1" dirty="0" smtClean="0"/>
          </a:p>
          <a:p>
            <a:endParaRPr lang="ru-RU" sz="2400" i="1" dirty="0">
              <a:latin typeface="+mj-lt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7" y="1867871"/>
            <a:ext cx="2408850" cy="499012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3" y="4842640"/>
            <a:ext cx="954391" cy="95439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15" y="4509120"/>
            <a:ext cx="1219200" cy="1219200"/>
          </a:xfrm>
          <a:prstGeom prst="rect">
            <a:avLst/>
          </a:prstGeom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2699792" y="404664"/>
            <a:ext cx="6059016" cy="10292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Адаптированная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образовательная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программа (дошкольного, начального общего, основного общего, среднего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общего образования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627784" y="1867871"/>
            <a:ext cx="6203032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нарушениями зрения,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нарушениями слуха,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нарушением опорно-двигательного аппарата,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нарушениями речи,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задержкой психического развития,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нарушениями интеллекта (умственной отсталостью)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расстройствами аутистического спектра,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 сложными дефектами (сложной структурой дефекта),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тяжёлыми соматическими заболеваниями,</a:t>
            </a: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недосформированностью эмоционально-волевой сферы,  выраженными нарушениями поведения.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10693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Users\Alexey\Desktop\gk_music\images\style1\colorbar.png"/>
          <p:cNvPicPr>
            <a:picLocks noChangeAspect="1" noChangeArrowheads="1"/>
          </p:cNvPicPr>
          <p:nvPr/>
        </p:nvPicPr>
        <p:blipFill>
          <a:blip r:embed="rId2" cstate="print"/>
          <a:srcRect t="-2" r="11520" b="-19997"/>
          <a:stretch>
            <a:fillRect/>
          </a:stretch>
        </p:blipFill>
        <p:spPr bwMode="auto">
          <a:xfrm>
            <a:off x="0" y="161925"/>
            <a:ext cx="9144000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55776" y="276675"/>
            <a:ext cx="6408712" cy="1143000"/>
          </a:xfrm>
        </p:spPr>
        <p:txBody>
          <a:bodyPr>
            <a:normAutofit/>
          </a:bodyPr>
          <a:lstStyle/>
          <a:p>
            <a:pPr algn="l"/>
            <a:r>
              <a:rPr lang="ru-RU" sz="3100" b="1" dirty="0" smtClean="0">
                <a:solidFill>
                  <a:schemeClr val="tx2"/>
                </a:solidFill>
                <a:latin typeface="+mn-lt"/>
              </a:rPr>
              <a:t>Психолого-педагогическое сопровождение ребёнка</a:t>
            </a:r>
            <a:endParaRPr lang="ru-RU" sz="31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627784" y="1484784"/>
            <a:ext cx="6336704" cy="4958011"/>
          </a:xfrm>
        </p:spPr>
        <p:txBody>
          <a:bodyPr>
            <a:normAutofit fontScale="92500"/>
          </a:bodyPr>
          <a:lstStyle/>
          <a:p>
            <a:r>
              <a:rPr lang="ru-RU" sz="2400" dirty="0" smtClean="0">
                <a:latin typeface="+mj-lt"/>
              </a:rPr>
              <a:t>ФИО ребенка</a:t>
            </a:r>
          </a:p>
          <a:p>
            <a:r>
              <a:rPr lang="ru-RU" sz="2400" dirty="0" smtClean="0">
                <a:latin typeface="+mj-lt"/>
              </a:rPr>
              <a:t>Дата рождения</a:t>
            </a:r>
          </a:p>
          <a:p>
            <a:r>
              <a:rPr lang="ru-RU" sz="2400" dirty="0">
                <a:latin typeface="+mj-lt"/>
              </a:rPr>
              <a:t>ИНВ / </a:t>
            </a:r>
            <a:r>
              <a:rPr lang="ru-RU" sz="2400" dirty="0" smtClean="0">
                <a:latin typeface="+mj-lt"/>
              </a:rPr>
              <a:t>ОВЗ</a:t>
            </a:r>
          </a:p>
          <a:p>
            <a:r>
              <a:rPr lang="ru-RU" sz="2400" dirty="0" smtClean="0">
                <a:latin typeface="+mj-lt"/>
              </a:rPr>
              <a:t>№ и дата протокола</a:t>
            </a:r>
          </a:p>
          <a:p>
            <a:r>
              <a:rPr lang="ru-RU" sz="2400" dirty="0" smtClean="0">
                <a:latin typeface="+mj-lt"/>
              </a:rPr>
              <a:t>ОО до проведения ПМПК</a:t>
            </a:r>
          </a:p>
          <a:p>
            <a:r>
              <a:rPr lang="ru-RU" sz="2400" dirty="0" smtClean="0">
                <a:latin typeface="+mj-lt"/>
              </a:rPr>
              <a:t>ОО после проведения ПМПК</a:t>
            </a:r>
          </a:p>
          <a:p>
            <a:r>
              <a:rPr lang="ru-RU" sz="2400" dirty="0" smtClean="0">
                <a:latin typeface="+mj-lt"/>
              </a:rPr>
              <a:t>Уровень образования</a:t>
            </a:r>
          </a:p>
          <a:p>
            <a:r>
              <a:rPr lang="ru-RU" sz="2400" dirty="0" smtClean="0">
                <a:latin typeface="+mj-lt"/>
              </a:rPr>
              <a:t>Образовательная программа</a:t>
            </a:r>
          </a:p>
          <a:p>
            <a:r>
              <a:rPr lang="ru-RU" sz="2400" dirty="0" smtClean="0">
                <a:latin typeface="+mj-lt"/>
              </a:rPr>
              <a:t>Специальные условия</a:t>
            </a:r>
          </a:p>
          <a:p>
            <a:r>
              <a:rPr lang="ru-RU" sz="2400" dirty="0" smtClean="0">
                <a:latin typeface="+mj-lt"/>
              </a:rPr>
              <a:t>Направления работы специалистов в ОО</a:t>
            </a:r>
          </a:p>
          <a:p>
            <a:r>
              <a:rPr lang="ru-RU" sz="2400" dirty="0">
                <a:latin typeface="+mj-lt"/>
              </a:rPr>
              <a:t>Направления </a:t>
            </a:r>
            <a:r>
              <a:rPr lang="ru-RU" sz="2400" dirty="0" smtClean="0">
                <a:latin typeface="+mj-lt"/>
              </a:rPr>
              <a:t>работы специалистов (программы и длительность) в ППМС-центре</a:t>
            </a:r>
            <a:endParaRPr lang="ru-RU" sz="2400" dirty="0">
              <a:latin typeface="+mj-lt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7" y="1867871"/>
            <a:ext cx="2408850" cy="499012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3" y="4842640"/>
            <a:ext cx="954391" cy="95439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15" y="450912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5388547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БЛАГОДАРЮ ЗА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ВНИМАНИЕ!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81164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627784" y="274638"/>
            <a:ext cx="6059016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Нормативные документы РФ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627784" y="1196752"/>
            <a:ext cx="6264696" cy="539005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400" b="1" dirty="0" smtClean="0">
                <a:ln w="0"/>
                <a:latin typeface="+mj-lt"/>
                <a:cs typeface="Times New Roman" panose="02020603050405020304" pitchFamily="18" charset="0"/>
              </a:rPr>
              <a:t>Федеральный закон  </a:t>
            </a:r>
            <a:r>
              <a:rPr lang="ru-RU" sz="1300" dirty="0" smtClean="0">
                <a:ln w="0"/>
                <a:latin typeface="+mj-lt"/>
                <a:cs typeface="Times New Roman" panose="02020603050405020304" pitchFamily="18" charset="0"/>
              </a:rPr>
              <a:t>№ </a:t>
            </a:r>
            <a:r>
              <a:rPr lang="ru-RU" sz="1300" dirty="0">
                <a:ln w="0"/>
                <a:latin typeface="+mj-lt"/>
                <a:cs typeface="Times New Roman" panose="02020603050405020304" pitchFamily="18" charset="0"/>
              </a:rPr>
              <a:t>273 –</a:t>
            </a:r>
            <a:r>
              <a:rPr lang="ru-RU" sz="1300" dirty="0" smtClean="0">
                <a:ln w="0"/>
                <a:latin typeface="+mj-lt"/>
                <a:cs typeface="Times New Roman" panose="02020603050405020304" pitchFamily="18" charset="0"/>
              </a:rPr>
              <a:t>ФЗ от 29.12.2012 г.</a:t>
            </a:r>
          </a:p>
          <a:p>
            <a:pPr marL="0" indent="0" algn="just">
              <a:buNone/>
            </a:pPr>
            <a:r>
              <a:rPr lang="ru-RU" sz="1300" dirty="0" smtClean="0">
                <a:ln w="0"/>
                <a:latin typeface="+mj-lt"/>
                <a:cs typeface="Times New Roman" panose="02020603050405020304" pitchFamily="18" charset="0"/>
              </a:rPr>
              <a:t>«Об образовании в Российской Федерации»</a:t>
            </a:r>
            <a:endParaRPr lang="ru-RU" sz="1300" dirty="0">
              <a:ln w="0"/>
              <a:solidFill>
                <a:schemeClr val="accent1">
                  <a:lumMod val="7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b="1" dirty="0" smtClean="0">
                <a:ln w="0"/>
                <a:latin typeface="+mj-lt"/>
                <a:cs typeface="Times New Roman" panose="02020603050405020304" pitchFamily="18" charset="0"/>
              </a:rPr>
              <a:t>Приказы </a:t>
            </a:r>
            <a:r>
              <a:rPr lang="ru-RU" sz="1400" b="1" dirty="0">
                <a:latin typeface="+mj-lt"/>
                <a:cs typeface="Times New Roman" panose="02020603050405020304" pitchFamily="18" charset="0"/>
              </a:rPr>
              <a:t>Министерства образования и науки Российской </a:t>
            </a:r>
            <a:r>
              <a:rPr lang="ru-RU" sz="1400" b="1" dirty="0" smtClean="0">
                <a:latin typeface="+mj-lt"/>
                <a:cs typeface="Times New Roman" panose="02020603050405020304" pitchFamily="18" charset="0"/>
              </a:rPr>
              <a:t>Федерации</a:t>
            </a:r>
            <a:r>
              <a:rPr lang="ru-RU" sz="1400" dirty="0" smtClean="0">
                <a:latin typeface="+mj-lt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1300" b="1" dirty="0">
                <a:ln w="0"/>
                <a:cs typeface="Times New Roman" panose="02020603050405020304" pitchFamily="18" charset="0"/>
              </a:rPr>
              <a:t>№ </a:t>
            </a:r>
            <a:r>
              <a:rPr lang="ru-RU" sz="1300" b="1" dirty="0" smtClean="0">
                <a:ln w="0"/>
                <a:cs typeface="Times New Roman" panose="02020603050405020304" pitchFamily="18" charset="0"/>
              </a:rPr>
              <a:t>1014 </a:t>
            </a:r>
            <a:r>
              <a:rPr lang="ru-RU" sz="1300" dirty="0">
                <a:ln w="0"/>
                <a:cs typeface="Times New Roman" panose="02020603050405020304" pitchFamily="18" charset="0"/>
              </a:rPr>
              <a:t>от </a:t>
            </a:r>
            <a:r>
              <a:rPr lang="ru-RU" sz="1300" dirty="0" smtClean="0">
                <a:ln w="0"/>
                <a:cs typeface="Times New Roman" panose="02020603050405020304" pitchFamily="18" charset="0"/>
              </a:rPr>
              <a:t>30.08.2013 </a:t>
            </a:r>
            <a:r>
              <a:rPr lang="ru-RU" sz="1300" i="1" dirty="0">
                <a:ln w="0"/>
                <a:cs typeface="Times New Roman" panose="02020603050405020304" pitchFamily="18" charset="0"/>
              </a:rPr>
              <a:t>« Об утверждении </a:t>
            </a:r>
            <a:r>
              <a:rPr lang="ru-RU" sz="1300" i="1" dirty="0" smtClean="0">
                <a:ln w="0"/>
                <a:cs typeface="Times New Roman" panose="02020603050405020304" pitchFamily="18" charset="0"/>
              </a:rPr>
              <a:t>Порядка организации и осуществления образовательной деятельности по основным общеобразовательным программам-образовательным программам дошкольного образования»</a:t>
            </a:r>
            <a:endParaRPr lang="ru-RU" sz="1300" i="1" dirty="0">
              <a:ln w="0"/>
              <a:cs typeface="Times New Roman" panose="02020603050405020304" pitchFamily="18" charset="0"/>
            </a:endParaRPr>
          </a:p>
          <a:p>
            <a:pPr algn="just"/>
            <a:r>
              <a:rPr lang="ru-RU" sz="1300" b="1" dirty="0">
                <a:ln w="0"/>
                <a:cs typeface="Times New Roman" panose="02020603050405020304" pitchFamily="18" charset="0"/>
              </a:rPr>
              <a:t>№ </a:t>
            </a:r>
            <a:r>
              <a:rPr lang="ru-RU" sz="1300" b="1" dirty="0" smtClean="0">
                <a:ln w="0"/>
                <a:cs typeface="Times New Roman" panose="02020603050405020304" pitchFamily="18" charset="0"/>
              </a:rPr>
              <a:t>1015 </a:t>
            </a:r>
            <a:r>
              <a:rPr lang="ru-RU" sz="1300" dirty="0">
                <a:ln w="0"/>
                <a:cs typeface="Times New Roman" panose="02020603050405020304" pitchFamily="18" charset="0"/>
              </a:rPr>
              <a:t>от 30.08.2013 </a:t>
            </a:r>
            <a:r>
              <a:rPr lang="ru-RU" sz="1300" i="1" dirty="0">
                <a:ln w="0"/>
                <a:cs typeface="Times New Roman" panose="02020603050405020304" pitchFamily="18" charset="0"/>
              </a:rPr>
              <a:t>« Об утверждении Порядка организации и осуществления образовательной деятельности по основным общеобразовательным программам-образовательным программам </a:t>
            </a:r>
            <a:r>
              <a:rPr lang="ru-RU" sz="1300" i="1" dirty="0" smtClean="0">
                <a:ln w="0"/>
                <a:cs typeface="Times New Roman" panose="02020603050405020304" pitchFamily="18" charset="0"/>
              </a:rPr>
              <a:t>начального общего основного общего и среднего общего </a:t>
            </a:r>
            <a:r>
              <a:rPr lang="ru-RU" sz="1300" i="1" dirty="0">
                <a:ln w="0"/>
                <a:cs typeface="Times New Roman" panose="02020603050405020304" pitchFamily="18" charset="0"/>
              </a:rPr>
              <a:t>образования</a:t>
            </a:r>
            <a:r>
              <a:rPr lang="ru-RU" sz="1300" i="1" dirty="0" smtClean="0">
                <a:ln w="0"/>
                <a:cs typeface="Times New Roman" panose="02020603050405020304" pitchFamily="18" charset="0"/>
              </a:rPr>
              <a:t>»</a:t>
            </a:r>
            <a:endParaRPr lang="ru-RU" sz="1300" b="1" i="1" dirty="0" smtClean="0">
              <a:ln w="0"/>
              <a:latin typeface="+mj-lt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 smtClean="0">
                <a:ln w="0"/>
                <a:latin typeface="+mj-lt"/>
                <a:cs typeface="Times New Roman" panose="02020603050405020304" pitchFamily="18" charset="0"/>
              </a:rPr>
              <a:t>№  1082 </a:t>
            </a:r>
            <a:r>
              <a:rPr lang="ru-RU" sz="1300" dirty="0">
                <a:ln w="0"/>
                <a:latin typeface="+mj-lt"/>
                <a:cs typeface="Times New Roman" panose="02020603050405020304" pitchFamily="18" charset="0"/>
              </a:rPr>
              <a:t>от </a:t>
            </a:r>
            <a:r>
              <a:rPr lang="ru-RU" sz="1300" dirty="0" smtClean="0">
                <a:ln w="0"/>
                <a:latin typeface="+mj-lt"/>
                <a:cs typeface="Times New Roman" panose="02020603050405020304" pitchFamily="18" charset="0"/>
              </a:rPr>
              <a:t>20.09.2013 </a:t>
            </a:r>
            <a:r>
              <a:rPr lang="ru-RU" sz="1300" i="1" dirty="0" smtClean="0">
                <a:ln w="0"/>
                <a:latin typeface="+mj-lt"/>
                <a:cs typeface="Times New Roman" panose="02020603050405020304" pitchFamily="18" charset="0"/>
              </a:rPr>
              <a:t>«Об утверждении положения о психолого-медико-педагогической комиссии»</a:t>
            </a:r>
          </a:p>
          <a:p>
            <a:pPr algn="just"/>
            <a:r>
              <a:rPr lang="ru-RU" sz="1400" b="1" i="1" dirty="0" smtClean="0">
                <a:latin typeface="+mj-lt"/>
                <a:cs typeface="Times New Roman" panose="02020603050405020304" pitchFamily="18" charset="0"/>
              </a:rPr>
              <a:t>№ 1394 </a:t>
            </a:r>
            <a:r>
              <a:rPr lang="ru-RU" sz="1300" i="1" dirty="0" smtClean="0">
                <a:latin typeface="+mj-lt"/>
                <a:cs typeface="Times New Roman" panose="02020603050405020304" pitchFamily="18" charset="0"/>
              </a:rPr>
              <a:t>от 25.12.2013 «Об утверждении порядка проведения государственной итоговой </a:t>
            </a:r>
            <a:r>
              <a:rPr lang="ru-RU" sz="1300" i="1" dirty="0">
                <a:latin typeface="+mj-lt"/>
                <a:cs typeface="Times New Roman" panose="02020603050405020304" pitchFamily="18" charset="0"/>
              </a:rPr>
              <a:t>аттестации по образовательным программам основного общего образования», п11; </a:t>
            </a:r>
            <a:endParaRPr lang="ru-RU" sz="1300" i="1" dirty="0" smtClean="0">
              <a:latin typeface="+mj-lt"/>
              <a:cs typeface="Times New Roman" panose="02020603050405020304" pitchFamily="18" charset="0"/>
            </a:endParaRPr>
          </a:p>
          <a:p>
            <a:pPr algn="just"/>
            <a:r>
              <a:rPr lang="ru-RU" sz="1300" b="1" i="1" dirty="0" smtClean="0">
                <a:latin typeface="+mj-lt"/>
                <a:cs typeface="Times New Roman" panose="02020603050405020304" pitchFamily="18" charset="0"/>
              </a:rPr>
              <a:t>№  1400 </a:t>
            </a:r>
            <a:r>
              <a:rPr lang="ru-RU" sz="1300" i="1" dirty="0">
                <a:latin typeface="+mj-lt"/>
                <a:cs typeface="Times New Roman" panose="02020603050405020304" pitchFamily="18" charset="0"/>
              </a:rPr>
              <a:t>от 26.12.2013 «Об утверждении порядка проведения государственной итоговой аттестации по образовательным программам среднего общего образования» п12, </a:t>
            </a:r>
            <a:r>
              <a:rPr lang="ru-RU" sz="1300" i="1" dirty="0" smtClean="0">
                <a:latin typeface="+mj-lt"/>
                <a:cs typeface="Times New Roman" panose="02020603050405020304" pitchFamily="18" charset="0"/>
              </a:rPr>
              <a:t>п37.</a:t>
            </a:r>
          </a:p>
          <a:p>
            <a:pPr marL="0" indent="0" algn="just">
              <a:buNone/>
            </a:pPr>
            <a:r>
              <a:rPr lang="ru-RU" sz="1400" b="1" dirty="0" smtClean="0">
                <a:latin typeface="+mj-lt"/>
                <a:cs typeface="Times New Roman" panose="02020603050405020304" pitchFamily="18" charset="0"/>
              </a:rPr>
              <a:t>Приказ Министерства труда и социальной защиты Российской Федерации</a:t>
            </a:r>
          </a:p>
          <a:p>
            <a:pPr algn="just"/>
            <a:r>
              <a:rPr lang="ru-RU" sz="1400" b="1" dirty="0" smtClean="0">
                <a:cs typeface="Times New Roman" panose="02020603050405020304" pitchFamily="18" charset="0"/>
              </a:rPr>
              <a:t>№ 723 </a:t>
            </a:r>
            <a:r>
              <a:rPr lang="ru-RU" sz="1400" dirty="0" smtClean="0">
                <a:cs typeface="Times New Roman" panose="02020603050405020304" pitchFamily="18" charset="0"/>
              </a:rPr>
              <a:t> от 10.12.2013 г. </a:t>
            </a:r>
            <a:r>
              <a:rPr lang="ru-RU" sz="1400" i="1" dirty="0" smtClean="0">
                <a:cs typeface="Times New Roman" panose="02020603050405020304" pitchFamily="18" charset="0"/>
              </a:rPr>
              <a:t>« Об организации работы по межведомственному взаимодействию федеральных государственных учреждений медико-социальной экспертизы с психолого-медико-педагогическими комиссиями»</a:t>
            </a:r>
            <a:endParaRPr lang="ru-RU" sz="1400" b="1" i="1" dirty="0" smtClean="0">
              <a:cs typeface="Times New Roman" panose="02020603050405020304" pitchFamily="18" charset="0"/>
            </a:endParaRPr>
          </a:p>
          <a:p>
            <a:pPr algn="just"/>
            <a:endParaRPr lang="ru-RU" sz="1400" dirty="0" smtClean="0"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7" y="1867871"/>
            <a:ext cx="2408850" cy="499012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78" y="450912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8313829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627784" y="274638"/>
            <a:ext cx="6059016" cy="1143000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Нормативные документы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71736" y="1214422"/>
            <a:ext cx="6264696" cy="539005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i="1" dirty="0" smtClean="0">
                <a:latin typeface="+mj-lt"/>
                <a:cs typeface="Times New Roman" panose="02020603050405020304" pitchFamily="18" charset="0"/>
              </a:rPr>
              <a:t>                             </a:t>
            </a:r>
            <a:r>
              <a:rPr lang="ru-RU" sz="2000" b="1" i="1" dirty="0" smtClean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  <a:t>Пензенской области</a:t>
            </a:r>
            <a:endParaRPr lang="ru-RU" sz="2000" b="1" i="1" dirty="0">
              <a:solidFill>
                <a:schemeClr val="accent1"/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i="1" dirty="0" smtClean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600" b="1" i="1" dirty="0" smtClean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b="1" i="1" dirty="0" smtClean="0">
                <a:cs typeface="Times New Roman" panose="02020603050405020304" pitchFamily="18" charset="0"/>
              </a:rPr>
              <a:t>Приказы Министерства образования Пензенской области</a:t>
            </a:r>
            <a:r>
              <a:rPr lang="ru-RU" sz="1600" b="1" i="1" dirty="0" smtClean="0"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1600" b="1" i="1" dirty="0" smtClean="0">
                <a:cs typeface="Times New Roman" panose="02020603050405020304" pitchFamily="18" charset="0"/>
              </a:rPr>
              <a:t>№166/01-07 </a:t>
            </a:r>
            <a:r>
              <a:rPr lang="ru-RU" sz="1600" i="1" dirty="0">
                <a:cs typeface="Times New Roman" panose="02020603050405020304" pitchFamily="18" charset="0"/>
              </a:rPr>
              <a:t>от </a:t>
            </a:r>
            <a:r>
              <a:rPr lang="ru-RU" sz="1600" i="1" dirty="0" smtClean="0">
                <a:cs typeface="Times New Roman" panose="02020603050405020304" pitchFamily="18" charset="0"/>
              </a:rPr>
              <a:t>09.04.2014г. «О создании Центральной </a:t>
            </a:r>
            <a:r>
              <a:rPr lang="ru-RU" sz="1600" i="1" dirty="0" err="1" smtClean="0">
                <a:cs typeface="Times New Roman" panose="02020603050405020304" pitchFamily="18" charset="0"/>
              </a:rPr>
              <a:t>психолого-медико-педагогической</a:t>
            </a:r>
            <a:r>
              <a:rPr lang="ru-RU" sz="1600" i="1" dirty="0" smtClean="0">
                <a:cs typeface="Times New Roman" panose="02020603050405020304" pitchFamily="18" charset="0"/>
              </a:rPr>
              <a:t> комиссии Пензенской области»;</a:t>
            </a:r>
          </a:p>
          <a:p>
            <a:pPr algn="just"/>
            <a:endParaRPr lang="ru-RU" sz="1600" i="1" dirty="0" smtClean="0">
              <a:cs typeface="Times New Roman" panose="02020603050405020304" pitchFamily="18" charset="0"/>
            </a:endParaRPr>
          </a:p>
          <a:p>
            <a:pPr algn="just"/>
            <a:r>
              <a:rPr lang="ru-RU" sz="1600" i="1" dirty="0" smtClean="0">
                <a:cs typeface="Times New Roman" panose="02020603050405020304" pitchFamily="18" charset="0"/>
              </a:rPr>
              <a:t> </a:t>
            </a:r>
            <a:r>
              <a:rPr lang="ru-RU" sz="1600" b="1" i="1" dirty="0">
                <a:cs typeface="Times New Roman" panose="02020603050405020304" pitchFamily="18" charset="0"/>
              </a:rPr>
              <a:t>№ </a:t>
            </a:r>
            <a:r>
              <a:rPr lang="ru-RU" sz="1600" b="1" i="1" dirty="0" smtClean="0">
                <a:cs typeface="Times New Roman" panose="02020603050405020304" pitchFamily="18" charset="0"/>
              </a:rPr>
              <a:t>166/01-07 </a:t>
            </a:r>
            <a:r>
              <a:rPr lang="ru-RU" sz="1600" i="1" dirty="0" smtClean="0">
                <a:cs typeface="Times New Roman" panose="02020603050405020304" pitchFamily="18" charset="0"/>
              </a:rPr>
              <a:t>от 09.04.2014г. «Положение о Центральной </a:t>
            </a:r>
            <a:r>
              <a:rPr lang="ru-RU" sz="1600" i="1" dirty="0" err="1" smtClean="0">
                <a:cs typeface="Times New Roman" panose="02020603050405020304" pitchFamily="18" charset="0"/>
              </a:rPr>
              <a:t>психолого-медико-педагогической</a:t>
            </a:r>
            <a:r>
              <a:rPr lang="ru-RU" sz="1600" i="1" dirty="0" smtClean="0">
                <a:cs typeface="Times New Roman" panose="02020603050405020304" pitchFamily="18" charset="0"/>
              </a:rPr>
              <a:t> комиссии Пензенской области»</a:t>
            </a:r>
          </a:p>
          <a:p>
            <a:pPr algn="just"/>
            <a:endParaRPr lang="ru-RU" sz="1600" i="1" dirty="0" smtClean="0">
              <a:cs typeface="Times New Roman" panose="02020603050405020304" pitchFamily="18" charset="0"/>
            </a:endParaRPr>
          </a:p>
          <a:p>
            <a:pPr algn="just"/>
            <a:r>
              <a:rPr lang="ru-RU" sz="1600" b="1" i="1" dirty="0" smtClean="0">
                <a:cs typeface="Times New Roman" panose="02020603050405020304" pitchFamily="18" charset="0"/>
              </a:rPr>
              <a:t>№166/01-07 </a:t>
            </a:r>
            <a:r>
              <a:rPr lang="ru-RU" sz="1600" i="1" dirty="0" smtClean="0">
                <a:cs typeface="Times New Roman" panose="02020603050405020304" pitchFamily="18" charset="0"/>
              </a:rPr>
              <a:t>от 09.04.2014г  « О составе Центральной </a:t>
            </a:r>
            <a:r>
              <a:rPr lang="ru-RU" sz="1600" i="1" dirty="0" err="1" smtClean="0">
                <a:cs typeface="Times New Roman" panose="02020603050405020304" pitchFamily="18" charset="0"/>
              </a:rPr>
              <a:t>психолого-медико-педагогической</a:t>
            </a:r>
            <a:r>
              <a:rPr lang="ru-RU" sz="1600" i="1" dirty="0" smtClean="0">
                <a:cs typeface="Times New Roman" panose="02020603050405020304" pitchFamily="18" charset="0"/>
              </a:rPr>
              <a:t> комиссии Пензенской области»</a:t>
            </a:r>
            <a:endParaRPr lang="ru-RU" sz="1600" i="1" dirty="0">
              <a:cs typeface="Times New Roman" panose="02020603050405020304" pitchFamily="18" charset="0"/>
            </a:endParaRPr>
          </a:p>
          <a:p>
            <a:pPr algn="just"/>
            <a:endParaRPr lang="ru-RU" sz="1400" i="1" dirty="0" smtClean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400" b="1" dirty="0">
                <a:ln w="0"/>
                <a:solidFill>
                  <a:schemeClr val="accent1"/>
                </a:solidFill>
                <a:cs typeface="Times New Roman" panose="02020603050405020304" pitchFamily="18" charset="0"/>
              </a:rPr>
              <a:t/>
            </a:r>
            <a:br>
              <a:rPr lang="en-US" sz="1400" b="1" dirty="0">
                <a:ln w="0"/>
                <a:solidFill>
                  <a:schemeClr val="accent1"/>
                </a:solidFill>
                <a:cs typeface="Times New Roman" panose="02020603050405020304" pitchFamily="18" charset="0"/>
              </a:rPr>
            </a:br>
            <a:endParaRPr lang="ru-RU" sz="1400" dirty="0"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7" y="1867871"/>
            <a:ext cx="2408850" cy="499012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78" y="450912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4051614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Users\Alexey\Desktop\gk_music\images\style1\colorbar.png"/>
          <p:cNvPicPr>
            <a:picLocks noChangeAspect="1" noChangeArrowheads="1"/>
          </p:cNvPicPr>
          <p:nvPr/>
        </p:nvPicPr>
        <p:blipFill>
          <a:blip r:embed="rId2" cstate="print"/>
          <a:srcRect t="-2" r="11520" b="-19997"/>
          <a:stretch>
            <a:fillRect/>
          </a:stretch>
        </p:blipFill>
        <p:spPr bwMode="auto">
          <a:xfrm>
            <a:off x="0" y="161925"/>
            <a:ext cx="9144000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55776" y="276675"/>
            <a:ext cx="6408712" cy="1143000"/>
          </a:xfrm>
        </p:spPr>
        <p:txBody>
          <a:bodyPr>
            <a:normAutofit/>
          </a:bodyPr>
          <a:lstStyle/>
          <a:p>
            <a:pPr algn="l"/>
            <a:r>
              <a:rPr lang="ru-RU" sz="3100" b="1" dirty="0" smtClean="0">
                <a:solidFill>
                  <a:schemeClr val="tx2"/>
                </a:solidFill>
                <a:latin typeface="+mn-lt"/>
              </a:rPr>
              <a:t>Контингент детей</a:t>
            </a:r>
            <a:endParaRPr lang="ru-RU" sz="31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627784" y="1628800"/>
            <a:ext cx="6336704" cy="4958011"/>
          </a:xfrm>
        </p:spPr>
        <p:txBody>
          <a:bodyPr>
            <a:normAutofit fontScale="92500" lnSpcReduction="20000"/>
          </a:bodyPr>
          <a:lstStyle/>
          <a:p>
            <a:r>
              <a:rPr lang="ru-RU" sz="2400" i="1" dirty="0" smtClean="0">
                <a:latin typeface="+mj-lt"/>
              </a:rPr>
              <a:t>Дети, испытывающие трудности в усвоении ОП, речевом и психическом  развитии и социальной адаптации </a:t>
            </a:r>
            <a:r>
              <a:rPr lang="ru-RU" sz="2400" b="1" dirty="0" smtClean="0">
                <a:latin typeface="+mj-lt"/>
              </a:rPr>
              <a:t>= дети, нуждающиеся в психолого-педагогической и социальной помощи на базе ППМС-центров.</a:t>
            </a:r>
          </a:p>
          <a:p>
            <a:endParaRPr lang="ru-RU" sz="2400" dirty="0" smtClean="0">
              <a:latin typeface="+mj-lt"/>
            </a:endParaRPr>
          </a:p>
          <a:p>
            <a:r>
              <a:rPr lang="ru-RU" sz="2400" b="1" dirty="0" smtClean="0">
                <a:latin typeface="+mj-lt"/>
              </a:rPr>
              <a:t>Дети, нуждающиеся в создании специальных условий обучения и воспитания на базе ОО:</a:t>
            </a:r>
          </a:p>
          <a:p>
            <a:r>
              <a:rPr lang="ru-RU" sz="2400" i="1" dirty="0" smtClean="0">
                <a:latin typeface="+mj-lt"/>
              </a:rPr>
              <a:t>Дети с ограниченными возможностями здоровья (ОВЗ);</a:t>
            </a:r>
          </a:p>
          <a:p>
            <a:r>
              <a:rPr lang="ru-RU" sz="2400" i="1" dirty="0" smtClean="0">
                <a:latin typeface="+mj-lt"/>
              </a:rPr>
              <a:t>Дети-инвалиды.</a:t>
            </a:r>
          </a:p>
          <a:p>
            <a:endParaRPr lang="ru-RU" sz="2400" i="1" dirty="0">
              <a:latin typeface="+mj-lt"/>
            </a:endParaRPr>
          </a:p>
          <a:p>
            <a:r>
              <a:rPr lang="ru-RU" sz="2400" i="1" dirty="0" smtClean="0">
                <a:latin typeface="+mj-lt"/>
              </a:rPr>
              <a:t>Дети с ОВЗ, дети-инвалиды, нуждающиеся в создании специальных условий </a:t>
            </a:r>
            <a:r>
              <a:rPr lang="ru-RU" sz="2400" b="1" i="1" dirty="0" smtClean="0">
                <a:latin typeface="+mj-lt"/>
              </a:rPr>
              <a:t>проведения ГИА</a:t>
            </a:r>
            <a:r>
              <a:rPr lang="ru-RU" sz="2400" i="1" dirty="0" smtClean="0">
                <a:latin typeface="+mj-lt"/>
              </a:rPr>
              <a:t>.</a:t>
            </a:r>
            <a:endParaRPr lang="ru-RU" sz="2400" i="1" dirty="0">
              <a:latin typeface="+mj-lt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7" y="1867871"/>
            <a:ext cx="2408850" cy="499012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3" y="4842640"/>
            <a:ext cx="954391" cy="95439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15" y="450912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49845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Users\Alexey\Desktop\gk_music\images\style1\colorbar.png"/>
          <p:cNvPicPr>
            <a:picLocks noChangeAspect="1" noChangeArrowheads="1"/>
          </p:cNvPicPr>
          <p:nvPr/>
        </p:nvPicPr>
        <p:blipFill>
          <a:blip r:embed="rId2" cstate="print"/>
          <a:srcRect t="-2" r="11520" b="-19997"/>
          <a:stretch>
            <a:fillRect/>
          </a:stretch>
        </p:blipFill>
        <p:spPr bwMode="auto">
          <a:xfrm>
            <a:off x="0" y="161925"/>
            <a:ext cx="9144000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55776" y="276675"/>
            <a:ext cx="6408712" cy="1143000"/>
          </a:xfrm>
        </p:spPr>
        <p:txBody>
          <a:bodyPr>
            <a:normAutofit/>
          </a:bodyPr>
          <a:lstStyle/>
          <a:p>
            <a:pPr algn="l"/>
            <a:r>
              <a:rPr lang="ru-RU" sz="3100" b="1" dirty="0" smtClean="0">
                <a:solidFill>
                  <a:schemeClr val="tx2"/>
                </a:solidFill>
                <a:latin typeface="+mn-lt"/>
              </a:rPr>
              <a:t>Формы работы ПМПК</a:t>
            </a:r>
            <a:endParaRPr lang="ru-RU" sz="31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627784" y="1628800"/>
            <a:ext cx="6336704" cy="495801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400" dirty="0" smtClean="0"/>
              <a:t>ПМПК (комиссия) – определение специальных условий обучения и воспитания для детей с ОВЗ и детей-инвалидов на базе ОО, а также психолого-педагогической и социальной помощи на базе ППМС-центров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err="1" smtClean="0"/>
              <a:t>ПМПк</a:t>
            </a:r>
            <a:r>
              <a:rPr lang="ru-RU" sz="2400" dirty="0" smtClean="0"/>
              <a:t> </a:t>
            </a:r>
            <a:r>
              <a:rPr lang="ru-RU" sz="2400" dirty="0"/>
              <a:t>(консилиум) </a:t>
            </a:r>
            <a:r>
              <a:rPr lang="ru-RU" sz="2400" dirty="0" smtClean="0"/>
              <a:t>–уточнение </a:t>
            </a:r>
            <a:r>
              <a:rPr lang="ru-RU" sz="2400" dirty="0" smtClean="0"/>
              <a:t>индивидуального образовательного </a:t>
            </a:r>
            <a:r>
              <a:rPr lang="ru-RU" sz="2400" dirty="0" smtClean="0"/>
              <a:t>маршрута, разработка адаптированной образовательной программы, </a:t>
            </a:r>
            <a:r>
              <a:rPr lang="ru-RU" sz="2400" dirty="0" smtClean="0"/>
              <a:t>определение условий и технологий психолого-педагогического сопровождения, оказание коррекционно-развивающей помощи ребёнку с </a:t>
            </a:r>
            <a:r>
              <a:rPr lang="ru-RU" sz="2400" dirty="0" smtClean="0"/>
              <a:t>ОВЗ в образовательной организации</a:t>
            </a:r>
            <a:endParaRPr lang="ru-RU" sz="2400" dirty="0" smtClean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7" y="1867871"/>
            <a:ext cx="2408850" cy="499012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3" y="4842640"/>
            <a:ext cx="954391" cy="95439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15" y="450912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385727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Users\Alexey\Desktop\gk_music\images\style1\colorbar.png"/>
          <p:cNvPicPr>
            <a:picLocks noChangeAspect="1" noChangeArrowheads="1"/>
          </p:cNvPicPr>
          <p:nvPr/>
        </p:nvPicPr>
        <p:blipFill>
          <a:blip r:embed="rId2" cstate="print"/>
          <a:srcRect t="-2" r="11520" b="-19997"/>
          <a:stretch>
            <a:fillRect/>
          </a:stretch>
        </p:blipFill>
        <p:spPr bwMode="auto">
          <a:xfrm>
            <a:off x="0" y="161925"/>
            <a:ext cx="9144000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55776" y="276675"/>
            <a:ext cx="6408712" cy="1143000"/>
          </a:xfrm>
        </p:spPr>
        <p:txBody>
          <a:bodyPr>
            <a:normAutofit/>
          </a:bodyPr>
          <a:lstStyle/>
          <a:p>
            <a:pPr algn="l"/>
            <a:r>
              <a:rPr lang="ru-RU" sz="3100" b="1" dirty="0" smtClean="0">
                <a:solidFill>
                  <a:schemeClr val="tx2"/>
                </a:solidFill>
                <a:latin typeface="+mn-lt"/>
              </a:rPr>
              <a:t>Формы деятельности ПМПК</a:t>
            </a:r>
            <a:endParaRPr lang="ru-RU" sz="31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627784" y="1628800"/>
            <a:ext cx="6336704" cy="4958011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Первичное обследование ребёнка,  консультирование родителей(1ч30мин)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smtClean="0"/>
              <a:t>Повторное обследование с целью подтверждения, уточнения, изменения ранее выданных рекомендаций, консультирование (1ч)</a:t>
            </a:r>
            <a:endParaRPr lang="ru-RU" sz="2400" b="1" dirty="0" smtClean="0"/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smtClean="0"/>
              <a:t>Диагностика и консультирование подростка и выдача рекомендаций по созданию специальных  условий проведения ГИА  -(1 ч)</a:t>
            </a:r>
            <a:endParaRPr lang="ru-RU" sz="2400" b="1" dirty="0" smtClean="0"/>
          </a:p>
          <a:p>
            <a:pPr algn="just"/>
            <a:endParaRPr lang="ru-RU" sz="2400" dirty="0" smtClean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7" y="1867871"/>
            <a:ext cx="2408850" cy="499012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3" y="4842640"/>
            <a:ext cx="954391" cy="95439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15" y="450912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9526232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Users\Alexey\Desktop\gk_music\images\style1\colorbar.png"/>
          <p:cNvPicPr>
            <a:picLocks noChangeAspect="1" noChangeArrowheads="1"/>
          </p:cNvPicPr>
          <p:nvPr/>
        </p:nvPicPr>
        <p:blipFill>
          <a:blip r:embed="rId2" cstate="print"/>
          <a:srcRect t="-2" r="11520" b="-19997"/>
          <a:stretch>
            <a:fillRect/>
          </a:stretch>
        </p:blipFill>
        <p:spPr bwMode="auto">
          <a:xfrm>
            <a:off x="0" y="161925"/>
            <a:ext cx="9144000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55776" y="276675"/>
            <a:ext cx="6408712" cy="1143000"/>
          </a:xfrm>
        </p:spPr>
        <p:txBody>
          <a:bodyPr>
            <a:normAutofit/>
          </a:bodyPr>
          <a:lstStyle/>
          <a:p>
            <a:pPr algn="l"/>
            <a:r>
              <a:rPr lang="ru-RU" sz="3100" b="1" dirty="0" smtClean="0">
                <a:solidFill>
                  <a:schemeClr val="tx2"/>
                </a:solidFill>
                <a:latin typeface="+mn-lt"/>
              </a:rPr>
              <a:t>Пакет документов ПМПК при первичном обследовании</a:t>
            </a:r>
            <a:endParaRPr lang="ru-RU" sz="31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627784" y="1628800"/>
            <a:ext cx="6336704" cy="495801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2400" dirty="0" smtClean="0"/>
              <a:t>Обязательные документы:</a:t>
            </a:r>
          </a:p>
          <a:p>
            <a:pPr marL="0" indent="0" algn="just">
              <a:buNone/>
            </a:pPr>
            <a:endParaRPr lang="ru-RU" sz="2400" dirty="0" smtClean="0"/>
          </a:p>
          <a:p>
            <a:pPr algn="just"/>
            <a:r>
              <a:rPr lang="ru-RU" sz="2400" dirty="0" smtClean="0"/>
              <a:t>Свидетельство о рождении ребенка</a:t>
            </a:r>
          </a:p>
          <a:p>
            <a:pPr algn="just"/>
            <a:r>
              <a:rPr lang="ru-RU" sz="2400" dirty="0" smtClean="0"/>
              <a:t>Паспорт родителя (законного представителя)</a:t>
            </a:r>
          </a:p>
          <a:p>
            <a:pPr algn="just"/>
            <a:r>
              <a:rPr lang="ru-RU" sz="2400" dirty="0" smtClean="0"/>
              <a:t>Документ, подтверждающий регистрацию</a:t>
            </a:r>
          </a:p>
          <a:p>
            <a:pPr algn="just"/>
            <a:r>
              <a:rPr lang="ru-RU" sz="2400" dirty="0" smtClean="0"/>
              <a:t>Заявление о проведении ПМПК</a:t>
            </a:r>
          </a:p>
          <a:p>
            <a:pPr algn="just"/>
            <a:r>
              <a:rPr lang="ru-RU" sz="2400" dirty="0" smtClean="0"/>
              <a:t>Согласие на обработку ПД субъекта</a:t>
            </a:r>
          </a:p>
          <a:p>
            <a:pPr algn="just"/>
            <a:r>
              <a:rPr lang="ru-RU" sz="2400" dirty="0" smtClean="0"/>
              <a:t>Согласие на обработку ПД ребенка</a:t>
            </a:r>
          </a:p>
          <a:p>
            <a:pPr algn="just"/>
            <a:r>
              <a:rPr lang="ru-RU" sz="2400" dirty="0" smtClean="0"/>
              <a:t>Справка от психиатра о состоянии интеллектуального развития ребёнка</a:t>
            </a:r>
          </a:p>
          <a:p>
            <a:pPr algn="just"/>
            <a:r>
              <a:rPr lang="ru-RU" sz="2400" dirty="0" smtClean="0"/>
              <a:t>Справка МСЭ, ИПР</a:t>
            </a:r>
          </a:p>
          <a:p>
            <a:pPr algn="just"/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7" y="1867871"/>
            <a:ext cx="2408850" cy="499012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3" y="4842640"/>
            <a:ext cx="954391" cy="95439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15" y="450912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976997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Users\Alexey\Desktop\gk_music\images\style1\colorbar.png"/>
          <p:cNvPicPr>
            <a:picLocks noChangeAspect="1" noChangeArrowheads="1"/>
          </p:cNvPicPr>
          <p:nvPr/>
        </p:nvPicPr>
        <p:blipFill>
          <a:blip r:embed="rId2" cstate="print"/>
          <a:srcRect t="-2" r="11520" b="-19997"/>
          <a:stretch>
            <a:fillRect/>
          </a:stretch>
        </p:blipFill>
        <p:spPr bwMode="auto">
          <a:xfrm>
            <a:off x="0" y="161925"/>
            <a:ext cx="9144000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55776" y="276675"/>
            <a:ext cx="6408712" cy="1143000"/>
          </a:xfrm>
        </p:spPr>
        <p:txBody>
          <a:bodyPr>
            <a:normAutofit/>
          </a:bodyPr>
          <a:lstStyle/>
          <a:p>
            <a:pPr algn="l"/>
            <a:r>
              <a:rPr lang="ru-RU" sz="3100" b="1" dirty="0" smtClean="0">
                <a:solidFill>
                  <a:schemeClr val="tx2"/>
                </a:solidFill>
                <a:latin typeface="+mn-lt"/>
              </a:rPr>
              <a:t>Пакет документов ПМПК при первичном обследовании</a:t>
            </a:r>
            <a:endParaRPr lang="ru-RU" sz="31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627784" y="1628800"/>
            <a:ext cx="6336704" cy="49580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Дополнительные документы:</a:t>
            </a:r>
          </a:p>
          <a:p>
            <a:pPr marL="0" indent="0" algn="just">
              <a:buNone/>
            </a:pPr>
            <a:endParaRPr lang="ru-RU" sz="2400" dirty="0" smtClean="0"/>
          </a:p>
          <a:p>
            <a:pPr algn="just"/>
            <a:r>
              <a:rPr lang="ru-RU" sz="2400" dirty="0" smtClean="0"/>
              <a:t>Направление от ОО, медицинской, социальной или иной организации</a:t>
            </a:r>
          </a:p>
          <a:p>
            <a:pPr algn="just"/>
            <a:r>
              <a:rPr lang="ru-RU" sz="2400" dirty="0" smtClean="0"/>
              <a:t>Заключение ПМП-консилиума ОО</a:t>
            </a:r>
          </a:p>
          <a:p>
            <a:pPr algn="just"/>
            <a:r>
              <a:rPr lang="ru-RU" sz="2400" dirty="0" smtClean="0"/>
              <a:t>Предыдущее заключение ПМПК</a:t>
            </a:r>
          </a:p>
          <a:p>
            <a:pPr algn="just"/>
            <a:r>
              <a:rPr lang="ru-RU" sz="2400" dirty="0" smtClean="0"/>
              <a:t>Характеристика из </a:t>
            </a:r>
            <a:r>
              <a:rPr lang="ru-RU" sz="2400" dirty="0" smtClean="0"/>
              <a:t>ОО</a:t>
            </a:r>
          </a:p>
          <a:p>
            <a:pPr algn="just"/>
            <a:r>
              <a:rPr lang="ru-RU" sz="2400" dirty="0" smtClean="0"/>
              <a:t>Представления психолога, логопеда ОО</a:t>
            </a:r>
            <a:endParaRPr lang="ru-RU" sz="2400" dirty="0" smtClean="0"/>
          </a:p>
          <a:p>
            <a:pPr algn="just"/>
            <a:r>
              <a:rPr lang="ru-RU" sz="2400" dirty="0" smtClean="0"/>
              <a:t>Письменные работы по русскому языку, математике и т.п.</a:t>
            </a:r>
          </a:p>
          <a:p>
            <a:pPr algn="just"/>
            <a:r>
              <a:rPr lang="ru-RU" sz="2400" dirty="0" smtClean="0"/>
              <a:t>Иные медицинские документы</a:t>
            </a:r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7" y="1867871"/>
            <a:ext cx="2408850" cy="499012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3" y="4842640"/>
            <a:ext cx="954391" cy="95439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15" y="450912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646412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Users\Alexey\Desktop\gk_music\images\style1\colorbar.png"/>
          <p:cNvPicPr>
            <a:picLocks noChangeAspect="1" noChangeArrowheads="1"/>
          </p:cNvPicPr>
          <p:nvPr/>
        </p:nvPicPr>
        <p:blipFill>
          <a:blip r:embed="rId2" cstate="print"/>
          <a:srcRect t="-2" r="11520" b="-19997"/>
          <a:stretch>
            <a:fillRect/>
          </a:stretch>
        </p:blipFill>
        <p:spPr bwMode="auto">
          <a:xfrm>
            <a:off x="0" y="161925"/>
            <a:ext cx="9144000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55776" y="276675"/>
            <a:ext cx="6408712" cy="1143000"/>
          </a:xfrm>
        </p:spPr>
        <p:txBody>
          <a:bodyPr>
            <a:normAutofit/>
          </a:bodyPr>
          <a:lstStyle/>
          <a:p>
            <a:pPr algn="l"/>
            <a:r>
              <a:rPr lang="ru-RU" sz="3100" b="1" dirty="0" smtClean="0">
                <a:solidFill>
                  <a:schemeClr val="tx2"/>
                </a:solidFill>
                <a:latin typeface="+mn-lt"/>
              </a:rPr>
              <a:t>Пакет документов ПМПК для выдачи рекомендаций по ГИА</a:t>
            </a:r>
            <a:endParaRPr lang="ru-RU" sz="31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627784" y="1628800"/>
            <a:ext cx="6336704" cy="4958011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400" dirty="0" smtClean="0"/>
              <a:t>Обязательные документы:</a:t>
            </a:r>
          </a:p>
          <a:p>
            <a:pPr marL="0" indent="0" algn="just">
              <a:buNone/>
            </a:pPr>
            <a:endParaRPr lang="ru-RU" sz="2400" dirty="0" smtClean="0"/>
          </a:p>
          <a:p>
            <a:pPr algn="just"/>
            <a:r>
              <a:rPr lang="ru-RU" sz="2400" dirty="0" smtClean="0"/>
              <a:t>Свидетельство о рождении ребенка</a:t>
            </a:r>
          </a:p>
          <a:p>
            <a:pPr algn="just"/>
            <a:r>
              <a:rPr lang="ru-RU" sz="2400" dirty="0" smtClean="0"/>
              <a:t>Паспорт родителя (законного представителя)</a:t>
            </a:r>
          </a:p>
          <a:p>
            <a:pPr algn="just"/>
            <a:r>
              <a:rPr lang="ru-RU" sz="2400" dirty="0" smtClean="0"/>
              <a:t>Документ, подтверждающий регистрацию</a:t>
            </a:r>
          </a:p>
          <a:p>
            <a:pPr algn="just"/>
            <a:r>
              <a:rPr lang="ru-RU" sz="2400" dirty="0" smtClean="0"/>
              <a:t>Заявление о проведении ПМПК</a:t>
            </a:r>
          </a:p>
          <a:p>
            <a:pPr algn="just"/>
            <a:r>
              <a:rPr lang="ru-RU" sz="2400" dirty="0" smtClean="0"/>
              <a:t>Согласие на обработку ПД субъекта</a:t>
            </a:r>
          </a:p>
          <a:p>
            <a:pPr algn="just"/>
            <a:r>
              <a:rPr lang="ru-RU" sz="2400" dirty="0" smtClean="0"/>
              <a:t>Согласие на обработку ПД ребенка</a:t>
            </a:r>
          </a:p>
          <a:p>
            <a:pPr algn="just"/>
            <a:r>
              <a:rPr lang="ru-RU" sz="2400" dirty="0" smtClean="0"/>
              <a:t>Медицинское заключение ВК</a:t>
            </a:r>
          </a:p>
          <a:p>
            <a:pPr algn="just"/>
            <a:r>
              <a:rPr lang="ru-RU" sz="2400" dirty="0" smtClean="0"/>
              <a:t>Справка МСЭ, ИПР</a:t>
            </a:r>
          </a:p>
          <a:p>
            <a:pPr algn="just"/>
            <a:r>
              <a:rPr lang="ru-RU" sz="2400" b="1" dirty="0" smtClean="0"/>
              <a:t>Характеристика из ОО</a:t>
            </a:r>
          </a:p>
          <a:p>
            <a:pPr algn="just"/>
            <a:r>
              <a:rPr lang="ru-RU" sz="2400" b="1" dirty="0" smtClean="0"/>
              <a:t>Заявление о выборе формы сдачи ГИА</a:t>
            </a:r>
          </a:p>
          <a:p>
            <a:pPr algn="just"/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7" y="1867871"/>
            <a:ext cx="2408850" cy="499012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3" y="4842640"/>
            <a:ext cx="954391" cy="95439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15" y="4509120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728809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</TotalTime>
  <Words>784</Words>
  <Application>Microsoft Office PowerPoint</Application>
  <PresentationFormat>Экран (4:3)</PresentationFormat>
  <Paragraphs>121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Нормативные документы РФ</vt:lpstr>
      <vt:lpstr>Нормативные документы</vt:lpstr>
      <vt:lpstr>Контингент детей</vt:lpstr>
      <vt:lpstr>Формы работы ПМПК</vt:lpstr>
      <vt:lpstr>Формы деятельности ПМПК</vt:lpstr>
      <vt:lpstr>Пакет документов ПМПК при первичном обследовании</vt:lpstr>
      <vt:lpstr>Пакет документов ПМПК при первичном обследовании</vt:lpstr>
      <vt:lpstr>Пакет документов ПМПК для выдачи рекомендаций по ГИА</vt:lpstr>
      <vt:lpstr>Слайд 10</vt:lpstr>
      <vt:lpstr>Слайд 11</vt:lpstr>
      <vt:lpstr>Психолого-педагогическое сопровождение ребёнка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Teacher</cp:lastModifiedBy>
  <cp:revision>148</cp:revision>
  <cp:lastPrinted>2014-02-24T09:15:58Z</cp:lastPrinted>
  <dcterms:created xsi:type="dcterms:W3CDTF">2013-10-18T06:17:31Z</dcterms:created>
  <dcterms:modified xsi:type="dcterms:W3CDTF">2014-11-13T09:02:54Z</dcterms:modified>
</cp:coreProperties>
</file>